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91" r:id="rId3"/>
    <p:sldId id="257" r:id="rId4"/>
    <p:sldId id="358" r:id="rId5"/>
    <p:sldId id="258" r:id="rId6"/>
    <p:sldId id="259" r:id="rId7"/>
    <p:sldId id="264" r:id="rId8"/>
    <p:sldId id="261" r:id="rId9"/>
    <p:sldId id="289" r:id="rId10"/>
    <p:sldId id="262" r:id="rId11"/>
    <p:sldId id="265" r:id="rId12"/>
    <p:sldId id="263" r:id="rId13"/>
    <p:sldId id="290" r:id="rId14"/>
    <p:sldId id="296" r:id="rId15"/>
    <p:sldId id="359" r:id="rId16"/>
    <p:sldId id="266" r:id="rId17"/>
    <p:sldId id="269" r:id="rId18"/>
    <p:sldId id="271" r:id="rId19"/>
    <p:sldId id="270" r:id="rId20"/>
    <p:sldId id="272" r:id="rId21"/>
    <p:sldId id="295" r:id="rId22"/>
    <p:sldId id="288" r:id="rId23"/>
    <p:sldId id="267" r:id="rId24"/>
    <p:sldId id="268" r:id="rId25"/>
    <p:sldId id="260" r:id="rId26"/>
    <p:sldId id="273" r:id="rId27"/>
    <p:sldId id="293" r:id="rId28"/>
    <p:sldId id="294" r:id="rId29"/>
    <p:sldId id="275" r:id="rId30"/>
    <p:sldId id="276" r:id="rId31"/>
    <p:sldId id="280" r:id="rId32"/>
    <p:sldId id="277" r:id="rId33"/>
    <p:sldId id="278" r:id="rId34"/>
    <p:sldId id="282" r:id="rId35"/>
    <p:sldId id="281" r:id="rId36"/>
    <p:sldId id="279" r:id="rId37"/>
    <p:sldId id="287" r:id="rId38"/>
    <p:sldId id="284" r:id="rId39"/>
    <p:sldId id="285" r:id="rId40"/>
    <p:sldId id="274" r:id="rId41"/>
    <p:sldId id="292" r:id="rId42"/>
    <p:sldId id="2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959"/>
  </p:normalViewPr>
  <p:slideViewPr>
    <p:cSldViewPr snapToGrid="0">
      <p:cViewPr varScale="1">
        <p:scale>
          <a:sx n="102" d="100"/>
          <a:sy n="102" d="100"/>
        </p:scale>
        <p:origin x="1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4.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1</a:t>
            </a:fld>
            <a:endParaRPr lang="en-US"/>
          </a:p>
        </p:txBody>
      </p:sp>
    </p:spTree>
    <p:extLst>
      <p:ext uri="{BB962C8B-B14F-4D97-AF65-F5344CB8AC3E}">
        <p14:creationId xmlns:p14="http://schemas.microsoft.com/office/powerpoint/2010/main" val="3571918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Well, the first is probably the most important. We now know who designed games.</a:t>
            </a:r>
          </a:p>
          <a:p>
            <a:endParaRPr lang="en-US" dirty="0"/>
          </a:p>
          <a:p>
            <a:r>
              <a:rPr lang="en-US" dirty="0"/>
              <a:t>How many designers do you know?</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Because of the aura surrounding credits for designers, we got 3</a:t>
            </a:r>
            <a:r>
              <a:rPr lang="en-US" baseline="30000" dirty="0"/>
              <a:t>rd</a:t>
            </a:r>
            <a:r>
              <a:rPr lang="en-US" dirty="0"/>
              <a:t> party games. </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Atari used to lock employees in their offices and demand they could not leave </a:t>
            </a:r>
            <a:r>
              <a:rPr lang="en-US" dirty="0" err="1"/>
              <a:t>til</a:t>
            </a:r>
            <a:r>
              <a:rPr lang="en-US" dirty="0"/>
              <a:t> games were done. This style of work is now called crunch and seen as bad. It started here.</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Nintendo sort of owns this now as Microsoft is concerned with sales of its other divisions and Sony is as well. Sega partially cared but now all of the former care about gamers rather than games. We owe this path to Atari who ultimately lost control of the concept though it all sits at the center of what Nintendo now owns.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E56D7-9B96-D0AC-6C48-AC914AA27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F7851-7F4E-1F38-03B5-6DCC73A01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D78BE7-B314-E526-9B6F-2EEB3C420557}"/>
              </a:ext>
            </a:extLst>
          </p:cNvPr>
          <p:cNvSpPr>
            <a:spLocks noGrp="1"/>
          </p:cNvSpPr>
          <p:nvPr>
            <p:ph type="body" idx="1"/>
          </p:nvPr>
        </p:nvSpPr>
        <p:spPr/>
        <p:txBody>
          <a:bodyPr/>
          <a:lstStyle/>
          <a:p>
            <a:r>
              <a:rPr lang="en-US" dirty="0"/>
              <a:t>We take for granted everything related to space on a screen having a definitive </a:t>
            </a:r>
            <a:r>
              <a:rPr lang="en-US" dirty="0" err="1"/>
              <a:t>xy</a:t>
            </a:r>
            <a:r>
              <a:rPr lang="en-US" dirty="0"/>
              <a:t> coordinate system. This didn’t exist in the past. We have to write it, make it happen, and then go. </a:t>
            </a:r>
          </a:p>
          <a:p>
            <a:endParaRPr lang="en-US" dirty="0"/>
          </a:p>
          <a:p>
            <a:r>
              <a:rPr lang="en-US" dirty="0"/>
              <a:t>And it varies wildly. </a:t>
            </a:r>
          </a:p>
        </p:txBody>
      </p:sp>
      <p:sp>
        <p:nvSpPr>
          <p:cNvPr id="4" name="Slide Number Placeholder 3">
            <a:extLst>
              <a:ext uri="{FF2B5EF4-FFF2-40B4-BE49-F238E27FC236}">
                <a16:creationId xmlns:a16="http://schemas.microsoft.com/office/drawing/2014/main" id="{67BCE543-4F5D-992A-3607-87BFA8A6F886}"/>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4041549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6C947-961B-BD3F-1222-AB1629BCB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E6C2A-7E04-C35A-1EDB-B814E174E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0CAA1-1209-9EEA-6442-D9B5AE8DF361}"/>
              </a:ext>
            </a:extLst>
          </p:cNvPr>
          <p:cNvSpPr>
            <a:spLocks noGrp="1"/>
          </p:cNvSpPr>
          <p:nvPr>
            <p:ph type="body" idx="1"/>
          </p:nvPr>
        </p:nvSpPr>
        <p:spPr/>
        <p:txBody>
          <a:bodyPr/>
          <a:lstStyle/>
          <a:p>
            <a:r>
              <a:rPr lang="en-US" dirty="0"/>
              <a:t>We take for granted everything related to space on a screen having a definitive </a:t>
            </a:r>
            <a:r>
              <a:rPr lang="en-US" dirty="0" err="1"/>
              <a:t>xy</a:t>
            </a:r>
            <a:r>
              <a:rPr lang="en-US" dirty="0"/>
              <a:t> coordinate system. This didn’t exist in the past. We have to write it, make it happen, and then go. </a:t>
            </a:r>
          </a:p>
          <a:p>
            <a:endParaRPr lang="en-US" dirty="0"/>
          </a:p>
          <a:p>
            <a:r>
              <a:rPr lang="en-US" dirty="0"/>
              <a:t>And it varies wildly. </a:t>
            </a:r>
          </a:p>
        </p:txBody>
      </p:sp>
      <p:sp>
        <p:nvSpPr>
          <p:cNvPr id="4" name="Slide Number Placeholder 3">
            <a:extLst>
              <a:ext uri="{FF2B5EF4-FFF2-40B4-BE49-F238E27FC236}">
                <a16:creationId xmlns:a16="http://schemas.microsoft.com/office/drawing/2014/main" id="{4BB21221-BB3C-BA63-3B7C-95D5DB6E919F}"/>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533739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We also found innumerable games that formed the basis of a TON of genre and types.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31096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r>
              <a:rPr lang="en-US" dirty="0"/>
              <a:t>Woz wrote original port, </a:t>
            </a:r>
            <a:r>
              <a:rPr lang="en-US" b="0" i="0" dirty="0">
                <a:solidFill>
                  <a:srgbClr val="202122"/>
                </a:solidFill>
                <a:effectLst/>
                <a:latin typeface="Arial" panose="020B0604020202020204" pitchFamily="34" charset="0"/>
              </a:rPr>
              <a:t>Brad Stewart wrote 2600 version. I wanted to note it here.</a:t>
            </a:r>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2</a:t>
            </a:fld>
            <a:endParaRPr lang="en-US"/>
          </a:p>
        </p:txBody>
      </p:sp>
    </p:spTree>
    <p:extLst>
      <p:ext uri="{BB962C8B-B14F-4D97-AF65-F5344CB8AC3E}">
        <p14:creationId xmlns:p14="http://schemas.microsoft.com/office/powerpoint/2010/main" val="1692977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r>
              <a:rPr lang="en-US" dirty="0"/>
              <a:t>Warren Robinett</a:t>
            </a:r>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C465-E2A2-C6D8-B459-4127ED337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2914-EB92-4A8C-7BF8-67AD6EE32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05901-5C03-00C9-D27C-8F09EAA9E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D54BC1-464E-7843-B509-48A4AABDA806}"/>
              </a:ext>
            </a:extLst>
          </p:cNvPr>
          <p:cNvSpPr>
            <a:spLocks noGrp="1"/>
          </p:cNvSpPr>
          <p:nvPr>
            <p:ph type="sldNum" sz="quarter" idx="5"/>
          </p:nvPr>
        </p:nvSpPr>
        <p:spPr/>
        <p:txBody>
          <a:bodyPr/>
          <a:lstStyle/>
          <a:p>
            <a:fld id="{344C44E6-480D-B44A-810D-6F8CD1DB9F6E}" type="slidenum">
              <a:rPr lang="en-US" smtClean="0"/>
              <a:t>21</a:t>
            </a:fld>
            <a:endParaRPr lang="en-US"/>
          </a:p>
        </p:txBody>
      </p:sp>
    </p:spTree>
    <p:extLst>
      <p:ext uri="{BB962C8B-B14F-4D97-AF65-F5344CB8AC3E}">
        <p14:creationId xmlns:p14="http://schemas.microsoft.com/office/powerpoint/2010/main" val="294960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22</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23</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24</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25</a:t>
            </a:fld>
            <a:endParaRPr lang="en-US"/>
          </a:p>
        </p:txBody>
      </p:sp>
    </p:spTree>
    <p:extLst>
      <p:ext uri="{BB962C8B-B14F-4D97-AF65-F5344CB8AC3E}">
        <p14:creationId xmlns:p14="http://schemas.microsoft.com/office/powerpoint/2010/main" val="3671583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26</a:t>
            </a:fld>
            <a:endParaRPr lang="en-US"/>
          </a:p>
        </p:txBody>
      </p:sp>
    </p:spTree>
    <p:extLst>
      <p:ext uri="{BB962C8B-B14F-4D97-AF65-F5344CB8AC3E}">
        <p14:creationId xmlns:p14="http://schemas.microsoft.com/office/powerpoint/2010/main" val="2514932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27</a:t>
            </a:fld>
            <a:endParaRPr lang="en-US"/>
          </a:p>
        </p:txBody>
      </p:sp>
    </p:spTree>
    <p:extLst>
      <p:ext uri="{BB962C8B-B14F-4D97-AF65-F5344CB8AC3E}">
        <p14:creationId xmlns:p14="http://schemas.microsoft.com/office/powerpoint/2010/main" val="35051008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28</a:t>
            </a:fld>
            <a:endParaRPr lang="en-US"/>
          </a:p>
        </p:txBody>
      </p:sp>
    </p:spTree>
    <p:extLst>
      <p:ext uri="{BB962C8B-B14F-4D97-AF65-F5344CB8AC3E}">
        <p14:creationId xmlns:p14="http://schemas.microsoft.com/office/powerpoint/2010/main" val="3783701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29</a:t>
            </a:fld>
            <a:endParaRPr lang="en-US"/>
          </a:p>
        </p:txBody>
      </p:sp>
    </p:spTree>
    <p:extLst>
      <p:ext uri="{BB962C8B-B14F-4D97-AF65-F5344CB8AC3E}">
        <p14:creationId xmlns:p14="http://schemas.microsoft.com/office/powerpoint/2010/main" val="223270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a:t>
            </a:fld>
            <a:endParaRPr lang="en-US"/>
          </a:p>
        </p:txBody>
      </p:sp>
    </p:spTree>
    <p:extLst>
      <p:ext uri="{BB962C8B-B14F-4D97-AF65-F5344CB8AC3E}">
        <p14:creationId xmlns:p14="http://schemas.microsoft.com/office/powerpoint/2010/main" val="1647998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30</a:t>
            </a:fld>
            <a:endParaRPr lang="en-US"/>
          </a:p>
        </p:txBody>
      </p:sp>
    </p:spTree>
    <p:extLst>
      <p:ext uri="{BB962C8B-B14F-4D97-AF65-F5344CB8AC3E}">
        <p14:creationId xmlns:p14="http://schemas.microsoft.com/office/powerpoint/2010/main" val="746856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31</a:t>
            </a:fld>
            <a:endParaRPr lang="en-US"/>
          </a:p>
        </p:txBody>
      </p:sp>
    </p:spTree>
    <p:extLst>
      <p:ext uri="{BB962C8B-B14F-4D97-AF65-F5344CB8AC3E}">
        <p14:creationId xmlns:p14="http://schemas.microsoft.com/office/powerpoint/2010/main" val="4214678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32</a:t>
            </a:fld>
            <a:endParaRPr lang="en-US"/>
          </a:p>
        </p:txBody>
      </p:sp>
    </p:spTree>
    <p:extLst>
      <p:ext uri="{BB962C8B-B14F-4D97-AF65-F5344CB8AC3E}">
        <p14:creationId xmlns:p14="http://schemas.microsoft.com/office/powerpoint/2010/main" val="3770547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33</a:t>
            </a:fld>
            <a:endParaRPr lang="en-US"/>
          </a:p>
        </p:txBody>
      </p:sp>
    </p:spTree>
    <p:extLst>
      <p:ext uri="{BB962C8B-B14F-4D97-AF65-F5344CB8AC3E}">
        <p14:creationId xmlns:p14="http://schemas.microsoft.com/office/powerpoint/2010/main" val="3957192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34</a:t>
            </a:fld>
            <a:endParaRPr lang="en-US"/>
          </a:p>
        </p:txBody>
      </p:sp>
    </p:spTree>
    <p:extLst>
      <p:ext uri="{BB962C8B-B14F-4D97-AF65-F5344CB8AC3E}">
        <p14:creationId xmlns:p14="http://schemas.microsoft.com/office/powerpoint/2010/main" val="2472024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35</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36</a:t>
            </a:fld>
            <a:endParaRPr lang="en-US"/>
          </a:p>
        </p:txBody>
      </p:sp>
    </p:spTree>
    <p:extLst>
      <p:ext uri="{BB962C8B-B14F-4D97-AF65-F5344CB8AC3E}">
        <p14:creationId xmlns:p14="http://schemas.microsoft.com/office/powerpoint/2010/main" val="1326290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37</a:t>
            </a:fld>
            <a:endParaRPr lang="en-US"/>
          </a:p>
        </p:txBody>
      </p:sp>
    </p:spTree>
    <p:extLst>
      <p:ext uri="{BB962C8B-B14F-4D97-AF65-F5344CB8AC3E}">
        <p14:creationId xmlns:p14="http://schemas.microsoft.com/office/powerpoint/2010/main" val="926673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38</a:t>
            </a:fld>
            <a:endParaRPr lang="en-US"/>
          </a:p>
        </p:txBody>
      </p:sp>
    </p:spTree>
    <p:extLst>
      <p:ext uri="{BB962C8B-B14F-4D97-AF65-F5344CB8AC3E}">
        <p14:creationId xmlns:p14="http://schemas.microsoft.com/office/powerpoint/2010/main" val="1368897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39</a:t>
            </a:fld>
            <a:endParaRPr lang="en-US"/>
          </a:p>
        </p:txBody>
      </p:sp>
    </p:spTree>
    <p:extLst>
      <p:ext uri="{BB962C8B-B14F-4D97-AF65-F5344CB8AC3E}">
        <p14:creationId xmlns:p14="http://schemas.microsoft.com/office/powerpoint/2010/main" val="3064152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8BAD6-937B-9A82-1BB1-7A98585816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FB2EB-02A2-B298-9CE9-1F3B69A44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E26FA2-0611-1DC0-E62F-91C761C7F365}"/>
              </a:ext>
            </a:extLst>
          </p:cNvPr>
          <p:cNvSpPr>
            <a:spLocks noGrp="1"/>
          </p:cNvSpPr>
          <p:nvPr>
            <p:ph type="body" idx="1"/>
          </p:nvPr>
        </p:nvSpPr>
        <p:spPr/>
        <p:txBody>
          <a:bodyPr/>
          <a:lstStyle/>
          <a:p>
            <a:r>
              <a:rPr lang="en-US" dirty="0"/>
              <a:t>I have been in and around games for ages and lately, I’ve been in spaces that can benefit from exploring the relationship between play and embodying roles. At the center of most of my work is space, disorder, and order.</a:t>
            </a:r>
          </a:p>
          <a:p>
            <a:endParaRPr lang="en-US" dirty="0"/>
          </a:p>
        </p:txBody>
      </p:sp>
      <p:sp>
        <p:nvSpPr>
          <p:cNvPr id="4" name="Slide Number Placeholder 3">
            <a:extLst>
              <a:ext uri="{FF2B5EF4-FFF2-40B4-BE49-F238E27FC236}">
                <a16:creationId xmlns:a16="http://schemas.microsoft.com/office/drawing/2014/main" id="{2D9C70F3-7807-3D9C-F8D9-0CF8B6A80FAE}"/>
              </a:ext>
            </a:extLst>
          </p:cNvPr>
          <p:cNvSpPr>
            <a:spLocks noGrp="1"/>
          </p:cNvSpPr>
          <p:nvPr>
            <p:ph type="sldNum" sz="quarter" idx="5"/>
          </p:nvPr>
        </p:nvSpPr>
        <p:spPr/>
        <p:txBody>
          <a:bodyPr/>
          <a:lstStyle/>
          <a:p>
            <a:fld id="{55A6E323-646E-FA49-8677-B1E54F99E611}" type="slidenum">
              <a:rPr lang="en-US" smtClean="0"/>
              <a:t>4</a:t>
            </a:fld>
            <a:endParaRPr lang="en-US"/>
          </a:p>
        </p:txBody>
      </p:sp>
    </p:spTree>
    <p:extLst>
      <p:ext uri="{BB962C8B-B14F-4D97-AF65-F5344CB8AC3E}">
        <p14:creationId xmlns:p14="http://schemas.microsoft.com/office/powerpoint/2010/main" val="678399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40</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9869-8A1F-4882-9D3A-1944D92C8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5F-AFEE-7501-C17E-DCF10FF58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D1E-94EC-88F2-4B3E-7D043E8A55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8633C-AA8E-ECAE-5A58-4195D7D5925D}"/>
              </a:ext>
            </a:extLst>
          </p:cNvPr>
          <p:cNvSpPr>
            <a:spLocks noGrp="1"/>
          </p:cNvSpPr>
          <p:nvPr>
            <p:ph type="sldNum" sz="quarter" idx="5"/>
          </p:nvPr>
        </p:nvSpPr>
        <p:spPr/>
        <p:txBody>
          <a:bodyPr/>
          <a:lstStyle/>
          <a:p>
            <a:fld id="{344C44E6-480D-B44A-810D-6F8CD1DB9F6E}" type="slidenum">
              <a:rPr lang="en-US" smtClean="0"/>
              <a:t>41</a:t>
            </a:fld>
            <a:endParaRPr lang="en-US"/>
          </a:p>
        </p:txBody>
      </p:sp>
    </p:spTree>
    <p:extLst>
      <p:ext uri="{BB962C8B-B14F-4D97-AF65-F5344CB8AC3E}">
        <p14:creationId xmlns:p14="http://schemas.microsoft.com/office/powerpoint/2010/main" val="38106791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42</a:t>
            </a:fld>
            <a:endParaRPr lang="en-US"/>
          </a:p>
        </p:txBody>
      </p:sp>
    </p:spTree>
    <p:extLst>
      <p:ext uri="{BB962C8B-B14F-4D97-AF65-F5344CB8AC3E}">
        <p14:creationId xmlns:p14="http://schemas.microsoft.com/office/powerpoint/2010/main" val="211973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in the midst of making a course based on vintage game design. I want to include everything from the Fairchild Channel F up to around the SNES. Just a basic intro to how they work, making a game or a demo, and letting folks have a ton of historical context, </a:t>
            </a:r>
          </a:p>
        </p:txBody>
      </p:sp>
      <p:sp>
        <p:nvSpPr>
          <p:cNvPr id="4" name="Slide Number Placeholder 3"/>
          <p:cNvSpPr>
            <a:spLocks noGrp="1"/>
          </p:cNvSpPr>
          <p:nvPr>
            <p:ph type="sldNum" sz="quarter" idx="5"/>
          </p:nvPr>
        </p:nvSpPr>
        <p:spPr/>
        <p:txBody>
          <a:bodyPr/>
          <a:lstStyle/>
          <a:p>
            <a:fld id="{344C44E6-480D-B44A-810D-6F8CD1DB9F6E}" type="slidenum">
              <a:rPr lang="en-US" smtClean="0"/>
              <a:t>5</a:t>
            </a:fld>
            <a:endParaRPr lang="en-US"/>
          </a:p>
        </p:txBody>
      </p:sp>
    </p:spTree>
    <p:extLst>
      <p:ext uri="{BB962C8B-B14F-4D97-AF65-F5344CB8AC3E}">
        <p14:creationId xmlns:p14="http://schemas.microsoft.com/office/powerpoint/2010/main" val="405859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11023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If Atari </a:t>
            </a:r>
            <a:r>
              <a:rPr lang="en-US" dirty="0" err="1"/>
              <a:t>asn’t</a:t>
            </a:r>
            <a:r>
              <a:rPr lang="en-US" dirty="0"/>
              <a:t> the origin but where we started, what parts of that matter? Who cares?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09770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1/14/25</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1/14/25</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1258807"/>
            <a:ext cx="10528453" cy="3157423"/>
          </a:xfrm>
        </p:spPr>
        <p:txBody>
          <a:bodyPr>
            <a:normAutofit/>
          </a:bodyPr>
          <a:lstStyle/>
          <a:p>
            <a:r>
              <a:rPr lang="en-US" sz="8800" dirty="0">
                <a:solidFill>
                  <a:schemeClr val="bg1"/>
                </a:solidFill>
              </a:rPr>
              <a:t>IGME 689</a:t>
            </a:r>
            <a:br>
              <a:rPr lang="en-US" sz="8800" dirty="0">
                <a:solidFill>
                  <a:schemeClr val="bg1"/>
                </a:solidFill>
              </a:rPr>
            </a:br>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a:xfrm>
            <a:off x="1524000" y="4416230"/>
            <a:ext cx="9144000" cy="1655762"/>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846CDA7-1875-DDA4-C068-9285A517051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9CA7ECC7-E880-01BA-CD91-623C9EBF9099}"/>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games before a frame buffer</a:t>
            </a:r>
          </a:p>
        </p:txBody>
      </p:sp>
    </p:spTree>
    <p:extLst>
      <p:ext uri="{BB962C8B-B14F-4D97-AF65-F5344CB8AC3E}">
        <p14:creationId xmlns:p14="http://schemas.microsoft.com/office/powerpoint/2010/main" val="2052751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4DB7EEE-FBEC-3BE4-5766-C978DAEB2375}"/>
            </a:ext>
          </a:extLst>
        </p:cNvPr>
        <p:cNvGrpSpPr/>
        <p:nvPr/>
      </p:nvGrpSpPr>
      <p:grpSpPr>
        <a:xfrm>
          <a:off x="0" y="0"/>
          <a:ext cx="0" cy="0"/>
          <a:chOff x="0" y="0"/>
          <a:chExt cx="0" cy="0"/>
        </a:xfrm>
      </p:grpSpPr>
      <p:pic>
        <p:nvPicPr>
          <p:cNvPr id="6" name="Picture 5" descr="A diagram of a television frame&#10;&#10;Description automatically generated">
            <a:extLst>
              <a:ext uri="{FF2B5EF4-FFF2-40B4-BE49-F238E27FC236}">
                <a16:creationId xmlns:a16="http://schemas.microsoft.com/office/drawing/2014/main" id="{8A42D9E6-7EA8-A2F2-2DA6-4DAB422BA98E}"/>
              </a:ext>
            </a:extLst>
          </p:cNvPr>
          <p:cNvPicPr>
            <a:picLocks noChangeAspect="1"/>
          </p:cNvPicPr>
          <p:nvPr/>
        </p:nvPicPr>
        <p:blipFill>
          <a:blip r:embed="rId3"/>
          <a:stretch>
            <a:fillRect/>
          </a:stretch>
        </p:blipFill>
        <p:spPr>
          <a:xfrm>
            <a:off x="2189408" y="0"/>
            <a:ext cx="7772400" cy="6822202"/>
          </a:xfrm>
          <a:prstGeom prst="rect">
            <a:avLst/>
          </a:prstGeom>
        </p:spPr>
      </p:pic>
    </p:spTree>
    <p:extLst>
      <p:ext uri="{BB962C8B-B14F-4D97-AF65-F5344CB8AC3E}">
        <p14:creationId xmlns:p14="http://schemas.microsoft.com/office/powerpoint/2010/main" val="112997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976188"/>
            <a:ext cx="10528453" cy="4023114"/>
          </a:xfrm>
        </p:spPr>
        <p:txBody>
          <a:bodyPr>
            <a:noAutofit/>
          </a:bodyPr>
          <a:lstStyle/>
          <a:p>
            <a:r>
              <a:rPr lang="en-US" sz="9600" dirty="0">
                <a:solidFill>
                  <a:schemeClr val="bg1"/>
                </a:solidFill>
              </a:rPr>
              <a:t>making games </a:t>
            </a:r>
            <a:br>
              <a:rPr lang="en-US" sz="9600" dirty="0">
                <a:solidFill>
                  <a:schemeClr val="bg1"/>
                </a:solidFill>
              </a:rPr>
            </a:br>
            <a:r>
              <a:rPr lang="en-US" sz="9600" dirty="0">
                <a:solidFill>
                  <a:schemeClr val="bg1"/>
                </a:solidFill>
              </a:rPr>
              <a:t>for the </a:t>
            </a:r>
            <a:br>
              <a:rPr lang="en-US" sz="9600" dirty="0">
                <a:solidFill>
                  <a:schemeClr val="bg1"/>
                </a:solidFill>
              </a:rPr>
            </a:br>
            <a:r>
              <a:rPr lang="en-US" sz="9600" dirty="0" err="1">
                <a:solidFill>
                  <a:schemeClr val="bg1"/>
                </a:solidFill>
              </a:rPr>
              <a:t>atari</a:t>
            </a:r>
            <a:r>
              <a:rPr lang="en-US" sz="9600" dirty="0">
                <a:solidFill>
                  <a:schemeClr val="bg1"/>
                </a:solidFill>
              </a:rPr>
              <a:t>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a:xfrm>
            <a:off x="1524000" y="4999303"/>
            <a:ext cx="9144000" cy="796020"/>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49428"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92CF94-2DD6-56C8-0A5B-D3094F311CAE}"/>
            </a:ext>
          </a:extLst>
        </p:cNvPr>
        <p:cNvGrpSpPr/>
        <p:nvPr/>
      </p:nvGrpSpPr>
      <p:grpSpPr>
        <a:xfrm>
          <a:off x="0" y="0"/>
          <a:ext cx="0" cy="0"/>
          <a:chOff x="0" y="0"/>
          <a:chExt cx="0" cy="0"/>
        </a:xfrm>
      </p:grpSpPr>
      <p:pic>
        <p:nvPicPr>
          <p:cNvPr id="1028" name="Picture 4" descr="The First Easter Egg - Adventure Guide - IGN">
            <a:extLst>
              <a:ext uri="{FF2B5EF4-FFF2-40B4-BE49-F238E27FC236}">
                <a16:creationId xmlns:a16="http://schemas.microsoft.com/office/drawing/2014/main" id="{3D1C10F5-9C3A-9346-AFBF-18D1047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97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20861" y="1939330"/>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892438"/>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9E96D2-F859-C8A6-6668-FCFA0574D9D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B4B2F34-7F69-F247-F5D7-EAAE345A0EB5}"/>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spTree>
    <p:extLst>
      <p:ext uri="{BB962C8B-B14F-4D97-AF65-F5344CB8AC3E}">
        <p14:creationId xmlns:p14="http://schemas.microsoft.com/office/powerpoint/2010/main" val="341302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75FA2-3E1D-FE8A-0FCD-5825A7E92AF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F45EC29-AC55-F295-4B8B-BF2FD91B563A}"/>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pic>
        <p:nvPicPr>
          <p:cNvPr id="2" name="Picture 1">
            <a:extLst>
              <a:ext uri="{FF2B5EF4-FFF2-40B4-BE49-F238E27FC236}">
                <a16:creationId xmlns:a16="http://schemas.microsoft.com/office/drawing/2014/main" id="{CF869FC1-706D-FCF7-B501-41A7D55AC388}"/>
              </a:ext>
            </a:extLst>
          </p:cNvPr>
          <p:cNvPicPr>
            <a:picLocks noChangeAspect="1"/>
          </p:cNvPicPr>
          <p:nvPr/>
        </p:nvPicPr>
        <p:blipFill>
          <a:blip r:embed="rId3"/>
          <a:stretch>
            <a:fillRect/>
          </a:stretch>
        </p:blipFill>
        <p:spPr>
          <a:xfrm>
            <a:off x="0" y="-1143000"/>
            <a:ext cx="12192000" cy="9144000"/>
          </a:xfrm>
          <a:prstGeom prst="rect">
            <a:avLst/>
          </a:prstGeom>
        </p:spPr>
      </p:pic>
    </p:spTree>
    <p:extLst>
      <p:ext uri="{BB962C8B-B14F-4D97-AF65-F5344CB8AC3E}">
        <p14:creationId xmlns:p14="http://schemas.microsoft.com/office/powerpoint/2010/main" val="3536432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2600 was a real mess.</a:t>
            </a:r>
          </a:p>
        </p:txBody>
      </p:sp>
    </p:spTree>
    <p:extLst>
      <p:ext uri="{BB962C8B-B14F-4D97-AF65-F5344CB8AC3E}">
        <p14:creationId xmlns:p14="http://schemas.microsoft.com/office/powerpoint/2010/main" val="3493817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700395"/>
            <a:ext cx="10814304" cy="5457210"/>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224D63C-11F6-FAF4-B659-46C39E1D7CBD}"/>
            </a:ext>
          </a:extLst>
        </p:cNvPr>
        <p:cNvGrpSpPr/>
        <p:nvPr/>
      </p:nvGrpSpPr>
      <p:grpSpPr>
        <a:xfrm>
          <a:off x="0" y="0"/>
          <a:ext cx="0" cy="0"/>
          <a:chOff x="0" y="0"/>
          <a:chExt cx="0" cy="0"/>
        </a:xfrm>
      </p:grpSpPr>
      <p:pic>
        <p:nvPicPr>
          <p:cNvPr id="1026" name="Picture 2" descr="Image result for nick lalone">
            <a:extLst>
              <a:ext uri="{FF2B5EF4-FFF2-40B4-BE49-F238E27FC236}">
                <a16:creationId xmlns:a16="http://schemas.microsoft.com/office/drawing/2014/main" id="{D3E667D4-E039-BF9E-39BD-CB89E6A01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18" y="1301749"/>
            <a:ext cx="4254500" cy="425450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07C2B13-85BB-15DE-576C-93180D8B728E}"/>
              </a:ext>
            </a:extLst>
          </p:cNvPr>
          <p:cNvSpPr>
            <a:spLocks noGrp="1"/>
          </p:cNvSpPr>
          <p:nvPr>
            <p:ph type="ctrTitle"/>
          </p:nvPr>
        </p:nvSpPr>
        <p:spPr>
          <a:xfrm>
            <a:off x="4406017" y="1686463"/>
            <a:ext cx="7303937" cy="2070339"/>
          </a:xfrm>
        </p:spPr>
        <p:txBody>
          <a:bodyPr>
            <a:noAutofit/>
          </a:bodyPr>
          <a:lstStyle/>
          <a:p>
            <a:r>
              <a:rPr lang="en-US" sz="9600" b="1" dirty="0">
                <a:solidFill>
                  <a:schemeClr val="bg1"/>
                </a:solidFill>
              </a:rPr>
              <a:t>Nick </a:t>
            </a:r>
            <a:r>
              <a:rPr lang="en-US" sz="9600" b="1" dirty="0" err="1">
                <a:solidFill>
                  <a:schemeClr val="bg1"/>
                </a:solidFill>
              </a:rPr>
              <a:t>LaLone</a:t>
            </a:r>
            <a:br>
              <a:rPr lang="en-US" sz="9600" b="1" dirty="0">
                <a:solidFill>
                  <a:schemeClr val="bg1"/>
                </a:solidFill>
              </a:rPr>
            </a:br>
            <a:r>
              <a:rPr lang="en-US" sz="5400" b="1" dirty="0" err="1">
                <a:solidFill>
                  <a:schemeClr val="bg1"/>
                </a:solidFill>
              </a:rPr>
              <a:t>njligm@rit.edu</a:t>
            </a:r>
            <a:endParaRPr lang="en-US" sz="9600" b="1" dirty="0">
              <a:solidFill>
                <a:schemeClr val="bg1"/>
              </a:solidFill>
            </a:endParaRPr>
          </a:p>
        </p:txBody>
      </p:sp>
      <p:grpSp>
        <p:nvGrpSpPr>
          <p:cNvPr id="17" name="Group 16">
            <a:extLst>
              <a:ext uri="{FF2B5EF4-FFF2-40B4-BE49-F238E27FC236}">
                <a16:creationId xmlns:a16="http://schemas.microsoft.com/office/drawing/2014/main" id="{BC23D7FA-97FF-F715-503E-DE3B374C7E26}"/>
              </a:ext>
            </a:extLst>
          </p:cNvPr>
          <p:cNvGrpSpPr/>
          <p:nvPr/>
        </p:nvGrpSpPr>
        <p:grpSpPr>
          <a:xfrm>
            <a:off x="4613411" y="3756802"/>
            <a:ext cx="6889150" cy="1229266"/>
            <a:chOff x="4778675" y="4464168"/>
            <a:chExt cx="6889150" cy="1229266"/>
          </a:xfrm>
        </p:grpSpPr>
        <p:sp>
          <p:nvSpPr>
            <p:cNvPr id="15" name="Rectangle 14">
              <a:extLst>
                <a:ext uri="{FF2B5EF4-FFF2-40B4-BE49-F238E27FC236}">
                  <a16:creationId xmlns:a16="http://schemas.microsoft.com/office/drawing/2014/main" id="{AA5AD008-C4BE-85C5-CE59-68824CBEF367}"/>
                </a:ext>
              </a:extLst>
            </p:cNvPr>
            <p:cNvSpPr/>
            <p:nvPr/>
          </p:nvSpPr>
          <p:spPr>
            <a:xfrm>
              <a:off x="4778675" y="4464168"/>
              <a:ext cx="6889150" cy="12292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black and white text on a black background&#10;&#10;Description automatically generated with low confidence">
              <a:extLst>
                <a:ext uri="{FF2B5EF4-FFF2-40B4-BE49-F238E27FC236}">
                  <a16:creationId xmlns:a16="http://schemas.microsoft.com/office/drawing/2014/main" id="{9479EE9D-ABCB-B3C0-462E-6F06F280DE7D}"/>
                </a:ext>
              </a:extLst>
            </p:cNvPr>
            <p:cNvPicPr>
              <a:picLocks noChangeAspect="1"/>
            </p:cNvPicPr>
            <p:nvPr/>
          </p:nvPicPr>
          <p:blipFill>
            <a:blip r:embed="rId4"/>
            <a:stretch>
              <a:fillRect/>
            </a:stretch>
          </p:blipFill>
          <p:spPr>
            <a:xfrm>
              <a:off x="4784426" y="4464168"/>
              <a:ext cx="6877245" cy="1229266"/>
            </a:xfrm>
            <a:prstGeom prst="rect">
              <a:avLst/>
            </a:prstGeom>
          </p:spPr>
        </p:pic>
      </p:grpSp>
    </p:spTree>
    <p:extLst>
      <p:ext uri="{BB962C8B-B14F-4D97-AF65-F5344CB8AC3E}">
        <p14:creationId xmlns:p14="http://schemas.microsoft.com/office/powerpoint/2010/main" val="1332132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CBD6F9-8DA8-0764-3601-BD80C25F528E}"/>
            </a:ext>
          </a:extLst>
        </p:cNvPr>
        <p:cNvGrpSpPr/>
        <p:nvPr/>
      </p:nvGrpSpPr>
      <p:grpSpPr>
        <a:xfrm>
          <a:off x="0" y="0"/>
          <a:ext cx="0" cy="0"/>
          <a:chOff x="0" y="0"/>
          <a:chExt cx="0" cy="0"/>
        </a:xfrm>
      </p:grpSpPr>
      <p:pic>
        <p:nvPicPr>
          <p:cNvPr id="1026" name="Picture 2" descr="Dark Souls You Died Game Over Screen">
            <a:extLst>
              <a:ext uri="{FF2B5EF4-FFF2-40B4-BE49-F238E27FC236}">
                <a16:creationId xmlns:a16="http://schemas.microsoft.com/office/drawing/2014/main" id="{21FF33E1-211D-3DF6-DF38-B812A6DC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 y="-644954"/>
            <a:ext cx="12411332" cy="81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02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130643" y="1313455"/>
            <a:ext cx="9930714"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origin </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but </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where we began</a:t>
            </a:r>
          </a:p>
        </p:txBody>
      </p:sp>
    </p:spTree>
    <p:extLst>
      <p:ext uri="{BB962C8B-B14F-4D97-AF65-F5344CB8AC3E}">
        <p14:creationId xmlns:p14="http://schemas.microsoft.com/office/powerpoint/2010/main" val="346622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027212"/>
            <a:ext cx="9144000" cy="2803576"/>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who cares?</a:t>
            </a:r>
          </a:p>
        </p:txBody>
      </p:sp>
    </p:spTree>
    <p:extLst>
      <p:ext uri="{BB962C8B-B14F-4D97-AF65-F5344CB8AC3E}">
        <p14:creationId xmlns:p14="http://schemas.microsoft.com/office/powerpoint/2010/main" val="1965847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5361</TotalTime>
  <Words>1138</Words>
  <Application>Microsoft Macintosh PowerPoint</Application>
  <PresentationFormat>Widescreen</PresentationFormat>
  <Paragraphs>106</Paragraphs>
  <Slides>42</Slides>
  <Notes>42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Aptos</vt:lpstr>
      <vt:lpstr>Aptos Display</vt:lpstr>
      <vt:lpstr>Arial</vt:lpstr>
      <vt:lpstr>Office Theme</vt:lpstr>
      <vt:lpstr>IGME 689 vintage game design</vt:lpstr>
      <vt:lpstr>making games  for the  atari 2600</vt:lpstr>
      <vt:lpstr>right place?</vt:lpstr>
      <vt:lpstr>Nick LaLone njligm@rit.edu</vt:lpstr>
      <vt:lpstr>the deal</vt:lpstr>
      <vt:lpstr>PowerPoint Presentation</vt:lpstr>
      <vt:lpstr>PowerPoint Presentation</vt:lpstr>
      <vt:lpstr>not origin  but  where we began</vt:lpstr>
      <vt:lpstr>what matters? who cares?</vt:lpstr>
      <vt:lpstr>credits for designers</vt:lpstr>
      <vt:lpstr>3rd party games</vt:lpstr>
      <vt:lpstr>pipelines</vt:lpstr>
      <vt:lpstr>what a video game is</vt:lpstr>
      <vt:lpstr>games before a frame buffer</vt:lpstr>
      <vt:lpstr>PowerPoint Presentation</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PowerPoint Presentation</vt:lpstr>
      <vt:lpstr>Carol Shaw  best Selling scrolling still important</vt:lpstr>
      <vt:lpstr>David Crane  255 Screens platformer procgen</vt:lpstr>
      <vt:lpstr>how class work?</vt:lpstr>
      <vt:lpstr>assembly 6502</vt:lpstr>
      <vt:lpstr>a caveat</vt:lpstr>
      <vt:lpstr>a caveat</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PowerPoint Presentation</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game design</dc:title>
  <dc:creator>Nick LaLone</dc:creator>
  <cp:lastModifiedBy>Nick LaLone</cp:lastModifiedBy>
  <cp:revision>21</cp:revision>
  <cp:lastPrinted>2025-01-14T16:45:15Z</cp:lastPrinted>
  <dcterms:created xsi:type="dcterms:W3CDTF">2024-10-04T17:14:35Z</dcterms:created>
  <dcterms:modified xsi:type="dcterms:W3CDTF">2025-01-14T18:05:08Z</dcterms:modified>
</cp:coreProperties>
</file>